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FCF3-987D-4F82-AA46-67C869E8AE34}">
  <a:tblStyle styleId="{FCDFFCF3-987D-4F82-AA46-67C869E8AE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3"/>
  </p:normalViewPr>
  <p:slideViewPr>
    <p:cSldViewPr snapToGrid="0">
      <p:cViewPr varScale="1">
        <p:scale>
          <a:sx n="135" d="100"/>
          <a:sy n="135" d="100"/>
        </p:scale>
        <p:origin x="960" y="168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{FCDFFCF3-987D-4F82-AA46-67C869E8AE34}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{FCDFFCF3-987D-4F82-AA46-67C869E8AE34}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7691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29400" y="913022"/>
            <a:ext cx="75843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масштабируемой системы мониторинга и аналитики в реальном времени на базе Vector, Apache Kafka и ClickHouse</a:t>
            </a:r>
            <a:endParaRPr sz="4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67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 для инженеров и архитекторов БД</a:t>
            </a:r>
            <a:endParaRPr sz="150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59" name="Google Shape;45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77000" y="6794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900"/>
              <a:t>Защита проекта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900"/>
              <a:t>Тема: Реализация масштабируемой системы мониторинга и аналитики в реальном времени на базе Vector, Apache Kafka и ClickHouse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l="21991" r="21991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Сергей Сергеев</a:t>
            </a:r>
            <a:endParaRPr sz="23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Младший специалист по кибербезопасности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246633989"/>
              </p:ext>
            </p:extLst>
          </p:nvPr>
        </p:nvGraphicFramePr>
        <p:xfrm>
          <a:off x="952500" y="2382125"/>
          <a:ext cx="7239000" cy="2311467"/>
        </p:xfrm>
        <a:graphic>
          <a:graphicData uri="http://schemas.openxmlformats.org/drawingml/2006/table">
            <a:tbl>
              <a:tblPr>
                <a:noFill/>
                <a:tableStyleId>{FCDFFCF3-987D-4F82-AA46-67C869E8AE34}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9857F3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Реализовать источник логов безопасности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dirty="0">
                          <a:solidFill>
                            <a:schemeClr val="dk1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нормализовать с помощью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Vector</a:t>
                      </a:r>
                      <a:endParaRPr sz="1300" dirty="0">
                        <a:solidFill>
                          <a:schemeClr val="dk1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9857F3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Развернуть кластер ClickHouse</a:t>
                      </a:r>
                      <a:endParaRPr sz="1300" dirty="0">
                        <a:solidFill>
                          <a:schemeClr val="dk1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9857F3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Организовать распределённую систему Apache Kafka</a:t>
                      </a:r>
                      <a:endParaRPr sz="1300" dirty="0">
                        <a:solidFill>
                          <a:schemeClr val="dk1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9857F3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lang="en-US" sz="1300" b="1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 b="1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9857F3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lang="en-US" sz="1300" b="1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Реализовать инфраструктуру на базе Docker и Docker Compose</a:t>
                      </a:r>
                      <a:endParaRPr sz="1300" dirty="0">
                        <a:solidFill>
                          <a:schemeClr val="dk1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 dirty="0">
                        <a:solidFill>
                          <a:schemeClr val="dk1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solidFill>
                            <a:schemeClr val="dk1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Интегрировать Prometheus и Grafana для сбора метрик и создания дашбордов</a:t>
                      </a:r>
                      <a:endParaRPr sz="1300" dirty="0">
                        <a:solidFill>
                          <a:schemeClr val="dk1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560550" y="1141700"/>
            <a:ext cx="6520500" cy="107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масштабируемую и отказоустойчивую систему мониторинга и аналитики в реальном времени для обработки и анализа логов событий безопасности.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2" name="Google Shape;422;p97"/>
          <p:cNvGraphicFramePr/>
          <p:nvPr>
            <p:extLst>
              <p:ext uri="{D42A27DB-BD31-4B8C-83A1-F6EECF244321}">
                <p14:modId xmlns:p14="http://schemas.microsoft.com/office/powerpoint/2010/main" val="1147541175"/>
              </p:ext>
            </p:extLst>
          </p:nvPr>
        </p:nvGraphicFramePr>
        <p:xfrm>
          <a:off x="952500" y="1012687"/>
          <a:ext cx="7239000" cy="5616298"/>
        </p:xfrm>
        <a:graphic>
          <a:graphicData uri="http://schemas.openxmlformats.org/drawingml/2006/table">
            <a:tbl>
              <a:tblPr>
                <a:noFill/>
                <a:tableStyleId>{FCDFFCF3-987D-4F82-AA46-67C869E8AE34}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6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&amp; Docker Compose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s-419" sz="16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419" sz="1600" b="0" i="0" u="none" strike="noStrike" cap="none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ClickHouse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419" sz="1600" dirty="0"/>
                        <a:t>Apache Kafka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s-419" sz="16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419" sz="1600" dirty="0"/>
                        <a:t>Zookeeper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s-419" sz="16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419" sz="1600" dirty="0"/>
                        <a:t>Vector.dev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s-419" sz="16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419" sz="1600" dirty="0"/>
                        <a:t>Event Generator (Python + Faker)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s-419" sz="16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419" sz="1600" dirty="0"/>
                        <a:t>Grafana &amp; Prometheus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8C653267-D017-C00A-1D30-FCA7098B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63" y="464338"/>
            <a:ext cx="6825673" cy="42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7" name="Google Shape;427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2495E93F-8920-B59E-4E95-E87D32A16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6" name="Google Shape;436;p99"/>
          <p:cNvGraphicFramePr/>
          <p:nvPr>
            <p:extLst>
              <p:ext uri="{D42A27DB-BD31-4B8C-83A1-F6EECF244321}">
                <p14:modId xmlns:p14="http://schemas.microsoft.com/office/powerpoint/2010/main" val="3689380435"/>
              </p:ext>
            </p:extLst>
          </p:nvPr>
        </p:nvGraphicFramePr>
        <p:xfrm>
          <a:off x="952500" y="1718400"/>
          <a:ext cx="7239000" cy="3182500"/>
        </p:xfrm>
        <a:graphic>
          <a:graphicData uri="http://schemas.openxmlformats.org/drawingml/2006/table">
            <a:tbl>
              <a:tblPr>
                <a:noFill/>
                <a:tableStyleId>{FCDFFCF3-987D-4F82-AA46-67C869E8AE34}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>
                          <a:latin typeface=""/>
                        </a:rPr>
                        <a:t>Кластер </a:t>
                      </a:r>
                      <a:r>
                        <a:rPr lang="es-419" sz="1600" b="0" dirty="0">
                          <a:latin typeface=""/>
                        </a:rPr>
                        <a:t>ClickHouse </a:t>
                      </a:r>
                      <a:r>
                        <a:rPr lang="en-US" sz="1600" b="0" dirty="0">
                          <a:latin typeface=""/>
                        </a:rPr>
                        <a:t>c</a:t>
                      </a:r>
                      <a:r>
                        <a:rPr lang="ru-RU" sz="1600" dirty="0" err="1">
                          <a:latin typeface=""/>
                        </a:rPr>
                        <a:t>остоит</a:t>
                      </a:r>
                      <a:r>
                        <a:rPr lang="ru-RU" sz="1600" dirty="0">
                          <a:latin typeface=""/>
                        </a:rPr>
                        <a:t> из 2 </a:t>
                      </a:r>
                      <a:r>
                        <a:rPr lang="ru-RU" sz="1600" dirty="0" err="1">
                          <a:latin typeface=""/>
                        </a:rPr>
                        <a:t>шардов</a:t>
                      </a:r>
                      <a:r>
                        <a:rPr lang="ru-RU" sz="1600" dirty="0">
                          <a:latin typeface=""/>
                        </a:rPr>
                        <a:t>, по 2 реплики в каждом, с координацией через </a:t>
                      </a:r>
                      <a:r>
                        <a:rPr lang="es-419" sz="1600" dirty="0">
                          <a:latin typeface=""/>
                        </a:rPr>
                        <a:t>Zookeeper.</a:t>
                      </a:r>
                      <a:endParaRPr sz="1600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latin typeface=""/>
                        </a:rPr>
                        <a:t>Развернуто 3 брокера с репликацией и </a:t>
                      </a:r>
                      <a:r>
                        <a:rPr lang="ru-RU" sz="1600" dirty="0" err="1">
                          <a:latin typeface=""/>
                        </a:rPr>
                        <a:t>партиционированием</a:t>
                      </a:r>
                      <a:r>
                        <a:rPr lang="ru-RU" sz="1600" dirty="0">
                          <a:latin typeface=""/>
                        </a:rPr>
                        <a:t>, обеспечивающими отказоустойчивую передачу логов</a:t>
                      </a:r>
                      <a:endParaRPr sz="1600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latin typeface=""/>
                        </a:rPr>
                        <a:t>Все сервисы запущены в </a:t>
                      </a:r>
                      <a:r>
                        <a:rPr lang="es-419" sz="1600" dirty="0">
                          <a:latin typeface=""/>
                        </a:rPr>
                        <a:t>Docker </a:t>
                      </a:r>
                      <a:r>
                        <a:rPr lang="ru-RU" sz="1600" dirty="0">
                          <a:latin typeface=""/>
                        </a:rPr>
                        <a:t>и </a:t>
                      </a:r>
                      <a:r>
                        <a:rPr lang="ru-RU" sz="1600" dirty="0" err="1">
                          <a:latin typeface=""/>
                        </a:rPr>
                        <a:t>оркестрированы</a:t>
                      </a:r>
                      <a:r>
                        <a:rPr lang="ru-RU" sz="1600" dirty="0">
                          <a:latin typeface=""/>
                        </a:rPr>
                        <a:t> через </a:t>
                      </a:r>
                      <a:r>
                        <a:rPr lang="es-419" sz="1600" dirty="0">
                          <a:latin typeface=""/>
                        </a:rPr>
                        <a:t>Docker Compose.</a:t>
                      </a:r>
                      <a:endParaRPr lang="ru-RU" sz="1600" dirty="0">
                        <a:latin typeface="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600" dirty="0">
                          <a:latin typeface=""/>
                        </a:rPr>
                        <a:t>Prometheus </a:t>
                      </a:r>
                      <a:r>
                        <a:rPr lang="ru-RU" sz="1600" dirty="0">
                          <a:latin typeface=""/>
                        </a:rPr>
                        <a:t>собирает метрики, </a:t>
                      </a:r>
                      <a:r>
                        <a:rPr lang="es-419" sz="1600" dirty="0">
                          <a:latin typeface=""/>
                        </a:rPr>
                        <a:t>Grafana </a:t>
                      </a:r>
                      <a:r>
                        <a:rPr lang="ru-RU" sz="1600" dirty="0">
                          <a:latin typeface=""/>
                        </a:rPr>
                        <a:t>визуализирует их через </a:t>
                      </a:r>
                      <a:r>
                        <a:rPr lang="ru-RU" sz="1600" dirty="0" err="1">
                          <a:latin typeface=""/>
                        </a:rPr>
                        <a:t>дашборды</a:t>
                      </a:r>
                      <a:r>
                        <a:rPr lang="ru-RU" sz="1600" dirty="0">
                          <a:latin typeface=""/>
                        </a:rPr>
                        <a:t>, включая состояние </a:t>
                      </a:r>
                      <a:r>
                        <a:rPr lang="es-419" sz="1600" dirty="0">
                          <a:latin typeface=""/>
                        </a:rPr>
                        <a:t>ClickHouse, Kafka </a:t>
                      </a:r>
                      <a:r>
                        <a:rPr lang="ru-RU" sz="1600" dirty="0">
                          <a:latin typeface=""/>
                        </a:rPr>
                        <a:t>и </a:t>
                      </a:r>
                      <a:r>
                        <a:rPr lang="es-419" sz="1600" dirty="0">
                          <a:latin typeface=""/>
                        </a:rPr>
                        <a:t>Zookeeper.</a:t>
                      </a:r>
                      <a:endParaRPr lang="ru-RU" sz="1600" dirty="0">
                        <a:latin typeface="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266</Words>
  <Application>Microsoft Macintosh PowerPoint</Application>
  <PresentationFormat>Экран (16:9)</PresentationFormat>
  <Paragraphs>74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Courier New</vt:lpstr>
      <vt:lpstr>Arial</vt:lpstr>
      <vt:lpstr>Roboto Medium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Реализация масштабируемой системы мониторинга и аналитики в реальном времени на базе Vector, Apache Kafka и ClickHouse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RAINBOW SUICIDNESS</cp:lastModifiedBy>
  <cp:revision>3</cp:revision>
  <dcterms:modified xsi:type="dcterms:W3CDTF">2025-02-24T17:35:50Z</dcterms:modified>
</cp:coreProperties>
</file>